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32"/>
    <p:sldId id="257" r:id="rId33"/>
    <p:sldId id="258" r:id="rId34"/>
    <p:sldId id="259" r:id="rId35"/>
    <p:sldId id="260" r:id="rId36"/>
    <p:sldId id="261" r:id="rId37"/>
    <p:sldId id="262" r:id="rId38"/>
    <p:sldId id="263" r:id="rId39"/>
    <p:sldId id="264" r:id="rId40"/>
    <p:sldId id="265" r:id="rId41"/>
    <p:sldId id="266" r:id="rId42"/>
    <p:sldId id="267" r:id="rId43"/>
    <p:sldId id="268" r:id="rId44"/>
    <p:sldId id="269" r:id="rId45"/>
    <p:sldId id="270" r:id="rId46"/>
    <p:sldId id="271" r:id="rId47"/>
    <p:sldId id="272" r:id="rId48"/>
    <p:sldId id="273" r:id="rId49"/>
    <p:sldId id="274" r:id="rId50"/>
    <p:sldId id="275" r:id="rId51"/>
    <p:sldId id="276" r:id="rId52"/>
    <p:sldId id="277" r:id="rId53"/>
    <p:sldId id="278" r:id="rId54"/>
    <p:sldId id="279" r:id="rId55"/>
    <p:sldId id="280" r:id="rId56"/>
    <p:sldId id="281" r:id="rId57"/>
    <p:sldId id="282" r:id="rId58"/>
    <p:sldId id="283" r:id="rId59"/>
    <p:sldId id="284" r:id="rId60"/>
    <p:sldId id="285" r:id="rId61"/>
    <p:sldId id="286" r:id="rId62"/>
    <p:sldId id="287" r:id="rId63"/>
    <p:sldId id="288" r:id="rId64"/>
    <p:sldId id="289" r:id="rId65"/>
    <p:sldId id="290" r:id="rId66"/>
    <p:sldId id="291" r:id="rId67"/>
    <p:sldId id="292" r:id="rId68"/>
    <p:sldId id="293" r:id="rId6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Open Sans" charset="1" panose="020B0606030504020204"/>
      <p:regular r:id="rId10"/>
    </p:embeddedFont>
    <p:embeddedFont>
      <p:font typeface="Open Sans Bold" charset="1" panose="020B0806030504020204"/>
      <p:regular r:id="rId11"/>
    </p:embeddedFont>
    <p:embeddedFont>
      <p:font typeface="Open Sans Italics" charset="1" panose="020B0606030504020204"/>
      <p:regular r:id="rId12"/>
    </p:embeddedFont>
    <p:embeddedFont>
      <p:font typeface="Open Sans Bold Italics" charset="1" panose="020B0806030504020204"/>
      <p:regular r:id="rId13"/>
    </p:embeddedFont>
    <p:embeddedFont>
      <p:font typeface="Open Sans Extra Bold" charset="1" panose="020B0906030804020204"/>
      <p:regular r:id="rId14"/>
    </p:embeddedFont>
    <p:embeddedFont>
      <p:font typeface="Open Sans Extra Bold Italics" charset="1" panose="020B0906030804020204"/>
      <p:regular r:id="rId15"/>
    </p:embeddedFont>
    <p:embeddedFont>
      <p:font typeface="Poppins" charset="1" panose="00000500000000000000"/>
      <p:regular r:id="rId16"/>
    </p:embeddedFont>
    <p:embeddedFont>
      <p:font typeface="Poppins Bold" charset="1" panose="00000800000000000000"/>
      <p:regular r:id="rId17"/>
    </p:embeddedFont>
    <p:embeddedFont>
      <p:font typeface="Poppins Italics" charset="1" panose="00000500000000000000"/>
      <p:regular r:id="rId18"/>
    </p:embeddedFont>
    <p:embeddedFont>
      <p:font typeface="Poppins Bold Italics" charset="1" panose="00000800000000000000"/>
      <p:regular r:id="rId19"/>
    </p:embeddedFont>
    <p:embeddedFont>
      <p:font typeface="Poppins Thin" charset="1" panose="00000300000000000000"/>
      <p:regular r:id="rId20"/>
    </p:embeddedFont>
    <p:embeddedFont>
      <p:font typeface="Poppins Thin Italics" charset="1" panose="00000300000000000000"/>
      <p:regular r:id="rId21"/>
    </p:embeddedFont>
    <p:embeddedFont>
      <p:font typeface="Poppins Light" charset="1" panose="00000400000000000000"/>
      <p:regular r:id="rId22"/>
    </p:embeddedFont>
    <p:embeddedFont>
      <p:font typeface="Poppins Light Italics" charset="1" panose="00000400000000000000"/>
      <p:regular r:id="rId23"/>
    </p:embeddedFont>
    <p:embeddedFont>
      <p:font typeface="Poppins Medium" charset="1" panose="00000600000000000000"/>
      <p:regular r:id="rId24"/>
    </p:embeddedFont>
    <p:embeddedFont>
      <p:font typeface="Poppins Medium Italics" charset="1" panose="00000600000000000000"/>
      <p:regular r:id="rId25"/>
    </p:embeddedFont>
    <p:embeddedFont>
      <p:font typeface="Poppins Semi-Bold" charset="1" panose="00000700000000000000"/>
      <p:regular r:id="rId26"/>
    </p:embeddedFont>
    <p:embeddedFont>
      <p:font typeface="Poppins Semi-Bold Italics" charset="1" panose="00000700000000000000"/>
      <p:regular r:id="rId27"/>
    </p:embeddedFont>
    <p:embeddedFont>
      <p:font typeface="Poppins Ultra-Bold" charset="1" panose="00000900000000000000"/>
      <p:regular r:id="rId28"/>
    </p:embeddedFont>
    <p:embeddedFont>
      <p:font typeface="Poppins Ultra-Bold Italics" charset="1" panose="00000900000000000000"/>
      <p:regular r:id="rId29"/>
    </p:embeddedFont>
    <p:embeddedFont>
      <p:font typeface="Poppins Heavy" charset="1" panose="00000A00000000000000"/>
      <p:regular r:id="rId30"/>
    </p:embeddedFont>
    <p:embeddedFont>
      <p:font typeface="Poppins Heavy Italics" charset="1" panose="00000A00000000000000"/>
      <p:regular r:id="rId31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slides/slide1.xml" Type="http://schemas.openxmlformats.org/officeDocument/2006/relationships/slide"/><Relationship Id="rId33" Target="slides/slide2.xml" Type="http://schemas.openxmlformats.org/officeDocument/2006/relationships/slide"/><Relationship Id="rId34" Target="slides/slide3.xml" Type="http://schemas.openxmlformats.org/officeDocument/2006/relationships/slide"/><Relationship Id="rId35" Target="slides/slide4.xml" Type="http://schemas.openxmlformats.org/officeDocument/2006/relationships/slide"/><Relationship Id="rId36" Target="slides/slide5.xml" Type="http://schemas.openxmlformats.org/officeDocument/2006/relationships/slide"/><Relationship Id="rId37" Target="slides/slide6.xml" Type="http://schemas.openxmlformats.org/officeDocument/2006/relationships/slide"/><Relationship Id="rId38" Target="slides/slide7.xml" Type="http://schemas.openxmlformats.org/officeDocument/2006/relationships/slide"/><Relationship Id="rId39" Target="slides/slide8.xml" Type="http://schemas.openxmlformats.org/officeDocument/2006/relationships/slide"/><Relationship Id="rId4" Target="theme/theme1.xml" Type="http://schemas.openxmlformats.org/officeDocument/2006/relationships/theme"/><Relationship Id="rId40" Target="slides/slide9.xml" Type="http://schemas.openxmlformats.org/officeDocument/2006/relationships/slide"/><Relationship Id="rId41" Target="slides/slide10.xml" Type="http://schemas.openxmlformats.org/officeDocument/2006/relationships/slide"/><Relationship Id="rId42" Target="slides/slide11.xml" Type="http://schemas.openxmlformats.org/officeDocument/2006/relationships/slide"/><Relationship Id="rId43" Target="slides/slide12.xml" Type="http://schemas.openxmlformats.org/officeDocument/2006/relationships/slide"/><Relationship Id="rId44" Target="slides/slide13.xml" Type="http://schemas.openxmlformats.org/officeDocument/2006/relationships/slide"/><Relationship Id="rId45" Target="slides/slide14.xml" Type="http://schemas.openxmlformats.org/officeDocument/2006/relationships/slide"/><Relationship Id="rId46" Target="slides/slide15.xml" Type="http://schemas.openxmlformats.org/officeDocument/2006/relationships/slide"/><Relationship Id="rId47" Target="slides/slide16.xml" Type="http://schemas.openxmlformats.org/officeDocument/2006/relationships/slide"/><Relationship Id="rId48" Target="slides/slide17.xml" Type="http://schemas.openxmlformats.org/officeDocument/2006/relationships/slide"/><Relationship Id="rId49" Target="slides/slide18.xml" Type="http://schemas.openxmlformats.org/officeDocument/2006/relationships/slide"/><Relationship Id="rId5" Target="tableStyles.xml" Type="http://schemas.openxmlformats.org/officeDocument/2006/relationships/tableStyles"/><Relationship Id="rId50" Target="slides/slide19.xml" Type="http://schemas.openxmlformats.org/officeDocument/2006/relationships/slide"/><Relationship Id="rId51" Target="slides/slide20.xml" Type="http://schemas.openxmlformats.org/officeDocument/2006/relationships/slide"/><Relationship Id="rId52" Target="slides/slide21.xml" Type="http://schemas.openxmlformats.org/officeDocument/2006/relationships/slide"/><Relationship Id="rId53" Target="slides/slide22.xml" Type="http://schemas.openxmlformats.org/officeDocument/2006/relationships/slide"/><Relationship Id="rId54" Target="slides/slide23.xml" Type="http://schemas.openxmlformats.org/officeDocument/2006/relationships/slide"/><Relationship Id="rId55" Target="slides/slide24.xml" Type="http://schemas.openxmlformats.org/officeDocument/2006/relationships/slide"/><Relationship Id="rId56" Target="slides/slide25.xml" Type="http://schemas.openxmlformats.org/officeDocument/2006/relationships/slide"/><Relationship Id="rId57" Target="slides/slide26.xml" Type="http://schemas.openxmlformats.org/officeDocument/2006/relationships/slide"/><Relationship Id="rId58" Target="slides/slide27.xml" Type="http://schemas.openxmlformats.org/officeDocument/2006/relationships/slide"/><Relationship Id="rId59" Target="slides/slide28.xml" Type="http://schemas.openxmlformats.org/officeDocument/2006/relationships/slide"/><Relationship Id="rId6" Target="fonts/font6.fntdata" Type="http://schemas.openxmlformats.org/officeDocument/2006/relationships/font"/><Relationship Id="rId60" Target="slides/slide29.xml" Type="http://schemas.openxmlformats.org/officeDocument/2006/relationships/slide"/><Relationship Id="rId61" Target="slides/slide30.xml" Type="http://schemas.openxmlformats.org/officeDocument/2006/relationships/slide"/><Relationship Id="rId62" Target="slides/slide31.xml" Type="http://schemas.openxmlformats.org/officeDocument/2006/relationships/slide"/><Relationship Id="rId63" Target="slides/slide32.xml" Type="http://schemas.openxmlformats.org/officeDocument/2006/relationships/slide"/><Relationship Id="rId64" Target="slides/slide33.xml" Type="http://schemas.openxmlformats.org/officeDocument/2006/relationships/slide"/><Relationship Id="rId65" Target="slides/slide34.xml" Type="http://schemas.openxmlformats.org/officeDocument/2006/relationships/slide"/><Relationship Id="rId66" Target="slides/slide35.xml" Type="http://schemas.openxmlformats.org/officeDocument/2006/relationships/slide"/><Relationship Id="rId67" Target="slides/slide36.xml" Type="http://schemas.openxmlformats.org/officeDocument/2006/relationships/slide"/><Relationship Id="rId68" Target="slides/slide37.xml" Type="http://schemas.openxmlformats.org/officeDocument/2006/relationships/slide"/><Relationship Id="rId69" Target="slides/slide38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9.jpeg" Type="http://schemas.openxmlformats.org/officeDocument/2006/relationships/image"/><Relationship Id="rId5" Target="../media/VAFnudTHXZ0.mp4" Type="http://schemas.openxmlformats.org/officeDocument/2006/relationships/video"/><Relationship Id="rId6" Target="../media/VAFnudTHXZ0.mp4" Type="http://schemas.microsoft.com/office/2007/relationships/media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0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1.jpe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8.png" Type="http://schemas.openxmlformats.org/officeDocument/2006/relationships/image"/><Relationship Id="rId5" Target="../media/image9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5.jpe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6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7.jpe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jpe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9.jpeg" Type="http://schemas.openxmlformats.org/officeDocument/2006/relationships/image"/><Relationship Id="rId5" Target="../media/image30.jpe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1.jpe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2.jpe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3.jpe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4.jpe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35.jpe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4.jpe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5.jpe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6.jpe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7.jpe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18.jpeg" Type="http://schemas.openxmlformats.org/officeDocument/2006/relationships/image"/><Relationship Id="rId5" Target="../media/VAFnuam8kW4.mp4" Type="http://schemas.openxmlformats.org/officeDocument/2006/relationships/video"/><Relationship Id="rId6" Target="../media/VAFnuam8kW4.mp4" Type="http://schemas.microsoft.com/office/2007/relationships/media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7825" r="0" b="7825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5400000">
            <a:off x="703643" y="-1992076"/>
            <a:ext cx="12571376" cy="13978662"/>
          </a:xfrm>
          <a:custGeom>
            <a:avLst/>
            <a:gdLst/>
            <a:ahLst/>
            <a:cxnLst/>
            <a:rect r="r" b="b" t="t" l="l"/>
            <a:pathLst>
              <a:path h="13978662" w="12571376">
                <a:moveTo>
                  <a:pt x="0" y="0"/>
                </a:moveTo>
                <a:lnTo>
                  <a:pt x="12571376" y="0"/>
                </a:lnTo>
                <a:lnTo>
                  <a:pt x="12571376" y="13978662"/>
                </a:lnTo>
                <a:lnTo>
                  <a:pt x="0" y="139786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-48054" t="-71303" r="-42425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0">
            <a:off x="9189279" y="5035369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7925404"/>
                </a:moveTo>
                <a:lnTo>
                  <a:pt x="7925405" y="7925404"/>
                </a:lnTo>
                <a:lnTo>
                  <a:pt x="7925405" y="0"/>
                </a:lnTo>
                <a:lnTo>
                  <a:pt x="0" y="0"/>
                </a:lnTo>
                <a:lnTo>
                  <a:pt x="0" y="7925404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9189279" y="1215924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5"/>
                </a:lnTo>
                <a:lnTo>
                  <a:pt x="0" y="792540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189279" y="-2673773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25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876392" y="8998071"/>
            <a:ext cx="1823236" cy="960487"/>
            <a:chOff x="0" y="0"/>
            <a:chExt cx="480194" cy="25296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80194" cy="252968"/>
            </a:xfrm>
            <a:custGeom>
              <a:avLst/>
              <a:gdLst/>
              <a:ahLst/>
              <a:cxnLst/>
              <a:rect r="r" b="b" t="t" l="l"/>
              <a:pathLst>
                <a:path h="252968" w="480194">
                  <a:moveTo>
                    <a:pt x="126484" y="0"/>
                  </a:moveTo>
                  <a:lnTo>
                    <a:pt x="353710" y="0"/>
                  </a:lnTo>
                  <a:cubicBezTo>
                    <a:pt x="387256" y="0"/>
                    <a:pt x="419427" y="13326"/>
                    <a:pt x="443148" y="37046"/>
                  </a:cubicBezTo>
                  <a:cubicBezTo>
                    <a:pt x="466868" y="60767"/>
                    <a:pt x="480194" y="92938"/>
                    <a:pt x="480194" y="126484"/>
                  </a:cubicBezTo>
                  <a:lnTo>
                    <a:pt x="480194" y="126484"/>
                  </a:lnTo>
                  <a:cubicBezTo>
                    <a:pt x="480194" y="160030"/>
                    <a:pt x="466868" y="192201"/>
                    <a:pt x="443148" y="215922"/>
                  </a:cubicBezTo>
                  <a:cubicBezTo>
                    <a:pt x="419427" y="239642"/>
                    <a:pt x="387256" y="252968"/>
                    <a:pt x="353710" y="252968"/>
                  </a:cubicBezTo>
                  <a:lnTo>
                    <a:pt x="126484" y="252968"/>
                  </a:lnTo>
                  <a:cubicBezTo>
                    <a:pt x="92938" y="252968"/>
                    <a:pt x="60767" y="239642"/>
                    <a:pt x="37046" y="215922"/>
                  </a:cubicBezTo>
                  <a:cubicBezTo>
                    <a:pt x="13326" y="192201"/>
                    <a:pt x="0" y="160030"/>
                    <a:pt x="0" y="126484"/>
                  </a:cubicBezTo>
                  <a:lnTo>
                    <a:pt x="0" y="126484"/>
                  </a:lnTo>
                  <a:cubicBezTo>
                    <a:pt x="0" y="92938"/>
                    <a:pt x="13326" y="60767"/>
                    <a:pt x="37046" y="37046"/>
                  </a:cubicBezTo>
                  <a:cubicBezTo>
                    <a:pt x="60767" y="13326"/>
                    <a:pt x="92938" y="0"/>
                    <a:pt x="126484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FFFFFF"/>
              </a:solidFill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2294615" y="9258300"/>
            <a:ext cx="986790" cy="443158"/>
          </a:xfrm>
          <a:custGeom>
            <a:avLst/>
            <a:gdLst/>
            <a:ahLst/>
            <a:cxnLst/>
            <a:rect r="r" b="b" t="t" l="l"/>
            <a:pathLst>
              <a:path h="443158" w="986790">
                <a:moveTo>
                  <a:pt x="0" y="0"/>
                </a:moveTo>
                <a:lnTo>
                  <a:pt x="986790" y="0"/>
                </a:lnTo>
                <a:lnTo>
                  <a:pt x="986790" y="443158"/>
                </a:lnTo>
                <a:lnTo>
                  <a:pt x="0" y="443158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831112" y="734604"/>
            <a:ext cx="7312888" cy="39458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Bold"/>
              </a:rPr>
              <a:t>Sistemas em tempo real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831112" y="5240254"/>
            <a:ext cx="4697936" cy="12954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300"/>
              </a:lnSpc>
            </a:pPr>
            <a:r>
              <a:rPr lang="en-US" sz="3000" spc="375">
                <a:solidFill>
                  <a:srgbClr val="89FFDB"/>
                </a:solidFill>
                <a:latin typeface="Poppins"/>
              </a:rPr>
              <a:t>CONTROLE DE UMA VÁLVULA DE ALÍVIO DE PRESSÃO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1831112" y="7421479"/>
            <a:ext cx="5715717" cy="962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2530"/>
              </a:lnSpc>
            </a:pPr>
            <a:r>
              <a:rPr lang="en-US" sz="2300" spc="287">
                <a:solidFill>
                  <a:srgbClr val="89FFDB"/>
                </a:solidFill>
                <a:latin typeface="Poppins"/>
              </a:rPr>
              <a:t>Leonardo Máximo - 200022172</a:t>
            </a:r>
          </a:p>
          <a:p>
            <a:pPr>
              <a:lnSpc>
                <a:spcPts val="2530"/>
              </a:lnSpc>
            </a:pPr>
            <a:r>
              <a:rPr lang="en-US" sz="2300" spc="287">
                <a:solidFill>
                  <a:srgbClr val="89FFDB"/>
                </a:solidFill>
                <a:latin typeface="Poppins"/>
              </a:rPr>
              <a:t>Marco Antonio - 211043520</a:t>
            </a:r>
          </a:p>
          <a:p>
            <a:pPr>
              <a:lnSpc>
                <a:spcPts val="2530"/>
              </a:lnSpc>
            </a:pPr>
            <a:r>
              <a:rPr lang="en-US" sz="2300" spc="287">
                <a:solidFill>
                  <a:srgbClr val="89FFDB"/>
                </a:solidFill>
                <a:latin typeface="Poppins"/>
              </a:rPr>
              <a:t>Sabrina Carvalho - 170113973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0" r="0" b="0"/>
          <a:stretch>
            <a:fillRect/>
          </a:stretch>
        </p:blipFill>
        <p:spPr>
          <a:xfrm flipH="false" flipV="false" rot="0">
            <a:off x="5706780" y="349140"/>
            <a:ext cx="5393655" cy="958872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6107" y="1019175"/>
            <a:ext cx="1773578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TEMPO DE RESPOSTA DAS TAREFAS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1158924" y="514350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59" y="0"/>
                </a:lnTo>
                <a:lnTo>
                  <a:pt x="7415859" y="7415859"/>
                </a:lnTo>
                <a:lnTo>
                  <a:pt x="0" y="7415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6107" y="1019175"/>
            <a:ext cx="1773578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TAREFA SHOWSCREEN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1158924" y="514350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59" y="0"/>
                </a:lnTo>
                <a:lnTo>
                  <a:pt x="7415859" y="7415859"/>
                </a:lnTo>
                <a:lnTo>
                  <a:pt x="0" y="7415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89214" y="2777830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31367" y="2787355"/>
            <a:ext cx="16480526" cy="5050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6312" indent="-518156" lvl="1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FDFDFD"/>
                </a:solidFill>
                <a:latin typeface="Open Sans Extra Bold"/>
              </a:rPr>
              <a:t>Tarefa de Menor Prioridade</a:t>
            </a:r>
          </a:p>
          <a:p>
            <a:pPr marL="1036312" indent="-518156" lvl="1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FDFDFD"/>
                </a:solidFill>
                <a:latin typeface="Open Sans Extra Bold"/>
              </a:rPr>
              <a:t>Exibe se a pressão está acima do limite de 6 bar na tela LCD</a:t>
            </a:r>
          </a:p>
          <a:p>
            <a:pPr marL="1036312" indent="-518156" lvl="1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FDFDFD"/>
                </a:solidFill>
                <a:latin typeface="Open Sans Extra Bold"/>
              </a:rPr>
              <a:t>Foi testada com base em seu Instante Crítico, recolhendo-se cerca de 10 medições a cada reset do Arduino até se obter cerca de 100 medições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09179">
            <a:off x="-3311841" y="-1349352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67847" y="1565025"/>
            <a:ext cx="17295001" cy="5629581"/>
          </a:xfrm>
          <a:custGeom>
            <a:avLst/>
            <a:gdLst/>
            <a:ahLst/>
            <a:cxnLst/>
            <a:rect r="r" b="b" t="t" l="l"/>
            <a:pathLst>
              <a:path h="5629581" w="17295001">
                <a:moveTo>
                  <a:pt x="0" y="0"/>
                </a:moveTo>
                <a:lnTo>
                  <a:pt x="17295001" y="0"/>
                </a:lnTo>
                <a:lnTo>
                  <a:pt x="17295001" y="5629581"/>
                </a:lnTo>
                <a:lnTo>
                  <a:pt x="0" y="5629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82159" y="8350444"/>
            <a:ext cx="13777141" cy="67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0"/>
              </a:lnSpc>
            </a:pPr>
            <a:r>
              <a:rPr lang="en-US" sz="3750">
                <a:solidFill>
                  <a:srgbClr val="FFFFFF"/>
                </a:solidFill>
                <a:latin typeface="Poppins Bold Italics"/>
              </a:rPr>
              <a:t>Tempos de Resposta da tarefa ShowScreen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09179">
            <a:off x="-3311841" y="-1349352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3584" y="1554292"/>
            <a:ext cx="9140831" cy="6841341"/>
          </a:xfrm>
          <a:custGeom>
            <a:avLst/>
            <a:gdLst/>
            <a:ahLst/>
            <a:cxnLst/>
            <a:rect r="r" b="b" t="t" l="l"/>
            <a:pathLst>
              <a:path h="6841341" w="9140831">
                <a:moveTo>
                  <a:pt x="0" y="0"/>
                </a:moveTo>
                <a:lnTo>
                  <a:pt x="9140832" y="0"/>
                </a:lnTo>
                <a:lnTo>
                  <a:pt x="9140832" y="6841341"/>
                </a:lnTo>
                <a:lnTo>
                  <a:pt x="0" y="684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179" r="0" b="-117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90840" y="8867775"/>
            <a:ext cx="8723575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750">
                <a:solidFill>
                  <a:srgbClr val="FFFFFF"/>
                </a:solidFill>
                <a:latin typeface="Poppins Bold Italics"/>
              </a:rPr>
              <a:t>Histograma da tarefa ShowScreen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92411" y="2342515"/>
            <a:ext cx="11903177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HWM: 13256 us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Média: 10174.76 us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Mínimo: 5192 us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Margem de Segurança: 20%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WCRT Estimado: 15907.2 us</a:t>
            </a:r>
          </a:p>
          <a:p>
            <a:pPr>
              <a:lnSpc>
                <a:spcPts val="727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770291" y="5295598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96598" y="-2001420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4" y="0"/>
                </a:lnTo>
                <a:lnTo>
                  <a:pt x="7925404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6107" y="1019175"/>
            <a:ext cx="1773578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TAREFA READSENSOR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1158924" y="514350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59" y="0"/>
                </a:lnTo>
                <a:lnTo>
                  <a:pt x="7415859" y="7415859"/>
                </a:lnTo>
                <a:lnTo>
                  <a:pt x="0" y="7415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89214" y="2777830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531367" y="2787355"/>
            <a:ext cx="16480526" cy="5050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6312" indent="-518156" lvl="1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FDFDFD"/>
                </a:solidFill>
                <a:latin typeface="Open Sans Extra Bold"/>
              </a:rPr>
              <a:t>Segunda tarefa de Menor Prioridade</a:t>
            </a:r>
          </a:p>
          <a:p>
            <a:pPr marL="1036312" indent="-518156" lvl="1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FDFDFD"/>
                </a:solidFill>
                <a:latin typeface="Open Sans Extra Bold"/>
              </a:rPr>
              <a:t>Lê o valor do Sensor e acorda as tarefas OpenValve() e CloseValve() caso necessário</a:t>
            </a:r>
          </a:p>
          <a:p>
            <a:pPr marL="1036312" indent="-518156" lvl="1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FDFDFD"/>
                </a:solidFill>
                <a:latin typeface="Open Sans Extra Bold"/>
              </a:rPr>
              <a:t>Foi testada com base em seu Instante Crítico, recolhendo-se cerca de 10 medições a cada reset do Arduino até se obter cerca de 100 medições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09179">
            <a:off x="-3311841" y="-1349352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98553" y="1715858"/>
            <a:ext cx="17299693" cy="5925095"/>
          </a:xfrm>
          <a:custGeom>
            <a:avLst/>
            <a:gdLst/>
            <a:ahLst/>
            <a:cxnLst/>
            <a:rect r="r" b="b" t="t" l="l"/>
            <a:pathLst>
              <a:path h="5925095" w="17299693">
                <a:moveTo>
                  <a:pt x="0" y="0"/>
                </a:moveTo>
                <a:lnTo>
                  <a:pt x="17299694" y="0"/>
                </a:lnTo>
                <a:lnTo>
                  <a:pt x="17299694" y="5925096"/>
                </a:lnTo>
                <a:lnTo>
                  <a:pt x="0" y="5925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82159" y="8350444"/>
            <a:ext cx="13777141" cy="67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0"/>
              </a:lnSpc>
            </a:pPr>
            <a:r>
              <a:rPr lang="en-US" sz="3750">
                <a:solidFill>
                  <a:srgbClr val="FFFFFF"/>
                </a:solidFill>
                <a:latin typeface="Poppins Bold Italics"/>
              </a:rPr>
              <a:t>Tempos de Resposta da tarefa ReadSensor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09179">
            <a:off x="-3311841" y="-1349352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3584" y="1554292"/>
            <a:ext cx="9140831" cy="6841341"/>
          </a:xfrm>
          <a:custGeom>
            <a:avLst/>
            <a:gdLst/>
            <a:ahLst/>
            <a:cxnLst/>
            <a:rect r="r" b="b" t="t" l="l"/>
            <a:pathLst>
              <a:path h="6841341" w="9140831">
                <a:moveTo>
                  <a:pt x="0" y="0"/>
                </a:moveTo>
                <a:lnTo>
                  <a:pt x="9140832" y="0"/>
                </a:lnTo>
                <a:lnTo>
                  <a:pt x="9140832" y="6841341"/>
                </a:lnTo>
                <a:lnTo>
                  <a:pt x="0" y="684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839" r="0" b="-83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90840" y="8867775"/>
            <a:ext cx="8723575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750">
                <a:solidFill>
                  <a:srgbClr val="FFFFFF"/>
                </a:solidFill>
                <a:latin typeface="Poppins Bold Italics"/>
              </a:rPr>
              <a:t>Histograma da tarefa ReadSensor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6107" y="1019175"/>
            <a:ext cx="1773578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TAREFA OPENVALVE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1158924" y="514350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59" y="0"/>
                </a:lnTo>
                <a:lnTo>
                  <a:pt x="7415859" y="7415859"/>
                </a:lnTo>
                <a:lnTo>
                  <a:pt x="0" y="7415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89214" y="2777830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877184" y="2787355"/>
            <a:ext cx="17134709" cy="674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6312" indent="-518156" lvl="1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FDFDFD"/>
                </a:solidFill>
                <a:latin typeface="Open Sans Extra Bold"/>
              </a:rPr>
              <a:t>Terceira tarefa de Menor ou Maior Prioridade</a:t>
            </a:r>
          </a:p>
          <a:p>
            <a:pPr marL="1036312" indent="-518156" lvl="1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FDFDFD"/>
                </a:solidFill>
                <a:latin typeface="Open Sans Extra Bold"/>
              </a:rPr>
              <a:t>Aciona o relé, o sistema entra em modo de exceção</a:t>
            </a:r>
          </a:p>
          <a:p>
            <a:pPr marL="1036312" indent="-518156" lvl="1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FDFDFD"/>
                </a:solidFill>
                <a:latin typeface="Open Sans Extra Bold"/>
              </a:rPr>
              <a:t>Foi testada com base em seu maior tempo de bloqueio, provocando-o a partir da alteração constante do valor lido pelo sensor e pelo valor lido pelo botão. Recolheu-se cerca de 10 medições a cada reset do Arduino até se obter cerca de 100 medições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760097" y="3215538"/>
            <a:ext cx="6340745" cy="5120602"/>
          </a:xfrm>
          <a:custGeom>
            <a:avLst/>
            <a:gdLst/>
            <a:ahLst/>
            <a:cxnLst/>
            <a:rect r="r" b="b" t="t" l="l"/>
            <a:pathLst>
              <a:path h="5120602" w="6340745">
                <a:moveTo>
                  <a:pt x="0" y="0"/>
                </a:moveTo>
                <a:lnTo>
                  <a:pt x="6340745" y="0"/>
                </a:lnTo>
                <a:lnTo>
                  <a:pt x="6340745" y="5120602"/>
                </a:lnTo>
                <a:lnTo>
                  <a:pt x="0" y="51206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574047" y="3023467"/>
            <a:ext cx="6320774" cy="5504744"/>
          </a:xfrm>
          <a:custGeom>
            <a:avLst/>
            <a:gdLst/>
            <a:ahLst/>
            <a:cxnLst/>
            <a:rect r="r" b="b" t="t" l="l"/>
            <a:pathLst>
              <a:path h="5504744" w="6320774">
                <a:moveTo>
                  <a:pt x="0" y="0"/>
                </a:moveTo>
                <a:lnTo>
                  <a:pt x="6320774" y="0"/>
                </a:lnTo>
                <a:lnTo>
                  <a:pt x="6320774" y="5504744"/>
                </a:lnTo>
                <a:lnTo>
                  <a:pt x="0" y="5504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71624" y="660979"/>
            <a:ext cx="18056457" cy="1143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spc="-187">
                <a:solidFill>
                  <a:srgbClr val="FFFFFF"/>
                </a:solidFill>
                <a:latin typeface="Poppins Bold"/>
              </a:rPr>
              <a:t>Componentes do sistema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593752" y="8705256"/>
            <a:ext cx="196988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Extra Bold"/>
              </a:rPr>
              <a:t>Arduino Uno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148992" y="8884326"/>
            <a:ext cx="517088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Extra Bold"/>
              </a:rPr>
              <a:t>Válvula para medição de pressão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92411" y="2342515"/>
            <a:ext cx="11903177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HWM: 156 us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Média: 67.04 us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Mínimo: 28 us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Margem de Segurança: 50%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WCRT Estimado: 234.0 us</a:t>
            </a:r>
          </a:p>
          <a:p>
            <a:pPr>
              <a:lnSpc>
                <a:spcPts val="727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770291" y="5295598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96598" y="-2001420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4" y="0"/>
                </a:lnTo>
                <a:lnTo>
                  <a:pt x="7925404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09179">
            <a:off x="-3311841" y="-1349352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88415" y="2214843"/>
            <a:ext cx="16770885" cy="5674506"/>
          </a:xfrm>
          <a:custGeom>
            <a:avLst/>
            <a:gdLst/>
            <a:ahLst/>
            <a:cxnLst/>
            <a:rect r="r" b="b" t="t" l="l"/>
            <a:pathLst>
              <a:path h="5674506" w="16770885">
                <a:moveTo>
                  <a:pt x="0" y="0"/>
                </a:moveTo>
                <a:lnTo>
                  <a:pt x="16770885" y="0"/>
                </a:lnTo>
                <a:lnTo>
                  <a:pt x="16770885" y="5674506"/>
                </a:lnTo>
                <a:lnTo>
                  <a:pt x="0" y="567450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82159" y="8350444"/>
            <a:ext cx="13777141" cy="67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0"/>
              </a:lnSpc>
            </a:pPr>
            <a:r>
              <a:rPr lang="en-US" sz="3750">
                <a:solidFill>
                  <a:srgbClr val="FFFFFF"/>
                </a:solidFill>
                <a:latin typeface="Poppins Bold Italics"/>
              </a:rPr>
              <a:t>Tempos de Resposta da tarefa OpenValve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09179">
            <a:off x="-3311841" y="-1349352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3584" y="1554292"/>
            <a:ext cx="9140831" cy="6841341"/>
          </a:xfrm>
          <a:custGeom>
            <a:avLst/>
            <a:gdLst/>
            <a:ahLst/>
            <a:cxnLst/>
            <a:rect r="r" b="b" t="t" l="l"/>
            <a:pathLst>
              <a:path h="6841341" w="9140831">
                <a:moveTo>
                  <a:pt x="0" y="0"/>
                </a:moveTo>
                <a:lnTo>
                  <a:pt x="9140832" y="0"/>
                </a:lnTo>
                <a:lnTo>
                  <a:pt x="9140832" y="6841341"/>
                </a:lnTo>
                <a:lnTo>
                  <a:pt x="0" y="684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629" r="0" b="-62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90840" y="8867775"/>
            <a:ext cx="8723575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750">
                <a:solidFill>
                  <a:srgbClr val="FFFFFF"/>
                </a:solidFill>
                <a:latin typeface="Poppins Bold Italics"/>
              </a:rPr>
              <a:t>Histograma da tarefa OpenValve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92411" y="2342515"/>
            <a:ext cx="11903177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HWM: 48 us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Média: 30.76 us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Mínimo: 28 us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Margem de Segurança: 50%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WCRT Estimado: 72.0 us</a:t>
            </a:r>
          </a:p>
          <a:p>
            <a:pPr>
              <a:lnSpc>
                <a:spcPts val="727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770291" y="5295598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96598" y="-2001420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4" y="0"/>
                </a:lnTo>
                <a:lnTo>
                  <a:pt x="7925404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6107" y="1019175"/>
            <a:ext cx="1773578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TAREFA CLOSEVALVE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1158924" y="514350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59" y="0"/>
                </a:lnTo>
                <a:lnTo>
                  <a:pt x="7415859" y="7415859"/>
                </a:lnTo>
                <a:lnTo>
                  <a:pt x="0" y="7415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89214" y="2777830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87355"/>
            <a:ext cx="16983193" cy="674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6312" indent="-518156" lvl="1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FDFDFD"/>
                </a:solidFill>
                <a:latin typeface="Open Sans Extra Bold"/>
              </a:rPr>
              <a:t>Segunda tarefa de Maior Prioridade</a:t>
            </a:r>
          </a:p>
          <a:p>
            <a:pPr marL="1036312" indent="-518156" lvl="1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FDFDFD"/>
                </a:solidFill>
                <a:latin typeface="Open Sans Extra Bold"/>
              </a:rPr>
              <a:t>Desaciona o relé</a:t>
            </a:r>
          </a:p>
          <a:p>
            <a:pPr marL="1036312" indent="-518156" lvl="1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FDFDFD"/>
                </a:solidFill>
                <a:latin typeface="Open Sans Extra Bold"/>
              </a:rPr>
              <a:t>Foi testada com base em seu maior tempo de bloqueio, provocando-o a partir da alteração constante do valor lido pelo sensor e pelo valor lido pelo botão. Recolheu-se cerca de 10 medições a cada reset do Arduino até se obter cerca de 100 medições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09179">
            <a:off x="-3311841" y="-1349352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52214" y="3075396"/>
            <a:ext cx="17139076" cy="5713025"/>
          </a:xfrm>
          <a:custGeom>
            <a:avLst/>
            <a:gdLst/>
            <a:ahLst/>
            <a:cxnLst/>
            <a:rect r="r" b="b" t="t" l="l"/>
            <a:pathLst>
              <a:path h="5713025" w="17139076">
                <a:moveTo>
                  <a:pt x="0" y="0"/>
                </a:moveTo>
                <a:lnTo>
                  <a:pt x="17139076" y="0"/>
                </a:lnTo>
                <a:lnTo>
                  <a:pt x="17139076" y="5713026"/>
                </a:lnTo>
                <a:lnTo>
                  <a:pt x="0" y="571302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82159" y="9153525"/>
            <a:ext cx="13777141" cy="67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0"/>
              </a:lnSpc>
            </a:pPr>
            <a:r>
              <a:rPr lang="en-US" sz="3750">
                <a:solidFill>
                  <a:srgbClr val="FFFFFF"/>
                </a:solidFill>
                <a:latin typeface="Poppins Bold Italics"/>
              </a:rPr>
              <a:t>Tempos de Resposta da tarefa CloseValve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09179">
            <a:off x="-3311841" y="-1349352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3584" y="1554292"/>
            <a:ext cx="9140831" cy="6841341"/>
          </a:xfrm>
          <a:custGeom>
            <a:avLst/>
            <a:gdLst/>
            <a:ahLst/>
            <a:cxnLst/>
            <a:rect r="r" b="b" t="t" l="l"/>
            <a:pathLst>
              <a:path h="6841341" w="9140831">
                <a:moveTo>
                  <a:pt x="0" y="0"/>
                </a:moveTo>
                <a:lnTo>
                  <a:pt x="9140832" y="0"/>
                </a:lnTo>
                <a:lnTo>
                  <a:pt x="9140832" y="6841341"/>
                </a:lnTo>
                <a:lnTo>
                  <a:pt x="0" y="684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049" r="0" b="-104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990840" y="8867775"/>
            <a:ext cx="8723575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750">
                <a:solidFill>
                  <a:srgbClr val="FFFFFF"/>
                </a:solidFill>
                <a:latin typeface="Poppins Bold Italics"/>
              </a:rPr>
              <a:t>Histograma da tarefa CloseValve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92411" y="2342515"/>
            <a:ext cx="11903177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HWM: 36 us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Média: 30.16 us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Mínimo: 28 us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Margem de Segurança: 50%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WCRT Estimado: 54.0 us</a:t>
            </a:r>
          </a:p>
          <a:p>
            <a:pPr>
              <a:lnSpc>
                <a:spcPts val="727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770291" y="5295598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96598" y="-2001420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4" y="0"/>
                </a:lnTo>
                <a:lnTo>
                  <a:pt x="7925404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6107" y="1019175"/>
            <a:ext cx="1773578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TAREFA BUTTONINTERRUPT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1158924" y="514350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59" y="0"/>
                </a:lnTo>
                <a:lnTo>
                  <a:pt x="7415859" y="7415859"/>
                </a:lnTo>
                <a:lnTo>
                  <a:pt x="0" y="7415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89214" y="2777830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87355"/>
            <a:ext cx="16983193" cy="67456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6312" indent="-518156" lvl="1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FDFDFD"/>
                </a:solidFill>
                <a:latin typeface="Open Sans Extra Bold"/>
              </a:rPr>
              <a:t>Tarefa de Maior Prioridade</a:t>
            </a:r>
          </a:p>
          <a:p>
            <a:pPr marL="1036312" indent="-518156" lvl="1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FDFDFD"/>
                </a:solidFill>
                <a:latin typeface="Open Sans Extra Bold"/>
              </a:rPr>
              <a:t>Botão de Emergência, aciona o relé</a:t>
            </a:r>
          </a:p>
          <a:p>
            <a:pPr marL="1036312" indent="-518156" lvl="1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FDFDFD"/>
                </a:solidFill>
                <a:latin typeface="Open Sans Extra Bold"/>
              </a:rPr>
              <a:t>Foi testada com base em seu maior tempo de bloqueio, provocando-o a partir da alteração constante do valor lido pelo sensor e pelo valor lido pelo botão. Recolheu-se cerca de 10 medições a cada reset do Arduino até se obter cerca de 100 medições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09179">
            <a:off x="-3311841" y="-1349352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3652" y="1682367"/>
            <a:ext cx="17151435" cy="6012638"/>
          </a:xfrm>
          <a:custGeom>
            <a:avLst/>
            <a:gdLst/>
            <a:ahLst/>
            <a:cxnLst/>
            <a:rect r="r" b="b" t="t" l="l"/>
            <a:pathLst>
              <a:path h="6012638" w="17151435">
                <a:moveTo>
                  <a:pt x="0" y="0"/>
                </a:moveTo>
                <a:lnTo>
                  <a:pt x="17151436" y="0"/>
                </a:lnTo>
                <a:lnTo>
                  <a:pt x="17151436" y="6012638"/>
                </a:lnTo>
                <a:lnTo>
                  <a:pt x="0" y="601263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482159" y="8350444"/>
            <a:ext cx="13777141" cy="67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0"/>
              </a:lnSpc>
            </a:pPr>
            <a:r>
              <a:rPr lang="en-US" sz="3750">
                <a:solidFill>
                  <a:srgbClr val="FFFFFF"/>
                </a:solidFill>
                <a:latin typeface="Poppins Bold Italics"/>
              </a:rPr>
              <a:t>Tempos de Resposta da tarefa ButtonInterrupt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376913" y="3215538"/>
            <a:ext cx="6403567" cy="5114799"/>
          </a:xfrm>
          <a:custGeom>
            <a:avLst/>
            <a:gdLst/>
            <a:ahLst/>
            <a:cxnLst/>
            <a:rect r="r" b="b" t="t" l="l"/>
            <a:pathLst>
              <a:path h="5114799" w="6403567">
                <a:moveTo>
                  <a:pt x="0" y="0"/>
                </a:moveTo>
                <a:lnTo>
                  <a:pt x="6403567" y="0"/>
                </a:lnTo>
                <a:lnTo>
                  <a:pt x="6403567" y="5114799"/>
                </a:lnTo>
                <a:lnTo>
                  <a:pt x="0" y="511479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449086" y="2924573"/>
            <a:ext cx="9374400" cy="5727501"/>
          </a:xfrm>
          <a:custGeom>
            <a:avLst/>
            <a:gdLst/>
            <a:ahLst/>
            <a:cxnLst/>
            <a:rect r="r" b="b" t="t" l="l"/>
            <a:pathLst>
              <a:path h="5727501" w="9374400">
                <a:moveTo>
                  <a:pt x="0" y="0"/>
                </a:moveTo>
                <a:lnTo>
                  <a:pt x="9374400" y="0"/>
                </a:lnTo>
                <a:lnTo>
                  <a:pt x="9374400" y="5727502"/>
                </a:lnTo>
                <a:lnTo>
                  <a:pt x="0" y="57275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71624" y="660979"/>
            <a:ext cx="18056457" cy="1143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spc="-187">
                <a:solidFill>
                  <a:srgbClr val="FFFFFF"/>
                </a:solidFill>
                <a:latin typeface="Poppins Bold"/>
              </a:rPr>
              <a:t>Componentes do sistema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882288" y="8705256"/>
            <a:ext cx="760690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Extra Bold"/>
              </a:rPr>
              <a:t>Relé 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378749" y="8935085"/>
            <a:ext cx="6305669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Extra Bold"/>
              </a:rPr>
              <a:t>Válvula solenoide para alívio de pressão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09179">
            <a:off x="-3311841" y="-1349352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3584" y="1554292"/>
            <a:ext cx="9140831" cy="6841341"/>
          </a:xfrm>
          <a:custGeom>
            <a:avLst/>
            <a:gdLst/>
            <a:ahLst/>
            <a:cxnLst/>
            <a:rect r="r" b="b" t="t" l="l"/>
            <a:pathLst>
              <a:path h="6841341" w="9140831">
                <a:moveTo>
                  <a:pt x="0" y="0"/>
                </a:moveTo>
                <a:lnTo>
                  <a:pt x="9140832" y="0"/>
                </a:lnTo>
                <a:lnTo>
                  <a:pt x="9140832" y="6841341"/>
                </a:lnTo>
                <a:lnTo>
                  <a:pt x="0" y="684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498" r="0" b="-498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573584" y="1554292"/>
            <a:ext cx="9140831" cy="7009878"/>
          </a:xfrm>
          <a:custGeom>
            <a:avLst/>
            <a:gdLst/>
            <a:ahLst/>
            <a:cxnLst/>
            <a:rect r="r" b="b" t="t" l="l"/>
            <a:pathLst>
              <a:path h="7009878" w="9140831">
                <a:moveTo>
                  <a:pt x="0" y="0"/>
                </a:moveTo>
                <a:lnTo>
                  <a:pt x="9140832" y="0"/>
                </a:lnTo>
                <a:lnTo>
                  <a:pt x="9140832" y="7009879"/>
                </a:lnTo>
                <a:lnTo>
                  <a:pt x="0" y="700987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151" t="0" r="-1151" b="-156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4573584" y="8867775"/>
            <a:ext cx="9295986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750">
                <a:solidFill>
                  <a:srgbClr val="FFFFFF"/>
                </a:solidFill>
                <a:latin typeface="Poppins Bold Italics"/>
              </a:rPr>
              <a:t>Histograma da tarefa ButtonInterrupt</a:t>
            </a: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192411" y="2342515"/>
            <a:ext cx="11903177" cy="550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HWM: 5304 us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Média: 4614.48 us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Mínimo: 4028 us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Margem de Segurança: 20%</a:t>
            </a:r>
          </a:p>
          <a:p>
            <a:pPr algn="just">
              <a:lnSpc>
                <a:spcPts val="7279"/>
              </a:lnSpc>
            </a:pPr>
            <a:r>
              <a:rPr lang="en-US" sz="5199">
                <a:solidFill>
                  <a:srgbClr val="FFFFFF"/>
                </a:solidFill>
                <a:latin typeface="Open Sans Bold"/>
              </a:rPr>
              <a:t>WCRT Estimado: 6364.8 us</a:t>
            </a:r>
          </a:p>
          <a:p>
            <a:pPr>
              <a:lnSpc>
                <a:spcPts val="7279"/>
              </a:lnSpc>
            </a:pPr>
          </a:p>
        </p:txBody>
      </p:sp>
      <p:sp>
        <p:nvSpPr>
          <p:cNvPr name="Freeform 3" id="3"/>
          <p:cNvSpPr/>
          <p:nvPr/>
        </p:nvSpPr>
        <p:spPr>
          <a:xfrm flipH="false" flipV="false" rot="0">
            <a:off x="-770291" y="5295598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5" y="0"/>
                </a:lnTo>
                <a:lnTo>
                  <a:pt x="7925405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296598" y="-2001420"/>
            <a:ext cx="7925404" cy="7925404"/>
          </a:xfrm>
          <a:custGeom>
            <a:avLst/>
            <a:gdLst/>
            <a:ahLst/>
            <a:cxnLst/>
            <a:rect r="r" b="b" t="t" l="l"/>
            <a:pathLst>
              <a:path h="7925404" w="7925404">
                <a:moveTo>
                  <a:pt x="0" y="0"/>
                </a:moveTo>
                <a:lnTo>
                  <a:pt x="7925404" y="0"/>
                </a:lnTo>
                <a:lnTo>
                  <a:pt x="7925404" y="7925404"/>
                </a:lnTo>
                <a:lnTo>
                  <a:pt x="0" y="792540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76107" y="1019175"/>
            <a:ext cx="17735786" cy="9239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600"/>
              </a:lnSpc>
            </a:pPr>
            <a:r>
              <a:rPr lang="en-US" sz="6000" spc="1200">
                <a:solidFill>
                  <a:srgbClr val="89FFDB"/>
                </a:solidFill>
                <a:latin typeface="Poppins"/>
              </a:rPr>
              <a:t>TESTE (M,K) FIRME</a:t>
            </a:r>
          </a:p>
        </p:txBody>
      </p:sp>
      <p:sp>
        <p:nvSpPr>
          <p:cNvPr name="Freeform 4" id="4"/>
          <p:cNvSpPr/>
          <p:nvPr/>
        </p:nvSpPr>
        <p:spPr>
          <a:xfrm flipH="false" flipV="false" rot="-10800000">
            <a:off x="-1158924" y="514350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59" y="0"/>
                </a:lnTo>
                <a:lnTo>
                  <a:pt x="7415859" y="7415859"/>
                </a:lnTo>
                <a:lnTo>
                  <a:pt x="0" y="741585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5589214" y="2777830"/>
            <a:ext cx="9525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</a:pPr>
          </a:p>
        </p:txBody>
      </p:sp>
      <p:sp>
        <p:nvSpPr>
          <p:cNvPr name="TextBox 6" id="6"/>
          <p:cNvSpPr txBox="true"/>
          <p:nvPr/>
        </p:nvSpPr>
        <p:spPr>
          <a:xfrm rot="0">
            <a:off x="1028700" y="2787355"/>
            <a:ext cx="16983193" cy="3354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1036312" indent="-518156" lvl="1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FDFDFD"/>
                </a:solidFill>
                <a:latin typeface="Open Sans Extra Bold"/>
              </a:rPr>
              <a:t>Realizou-se novamente os testes utilizados para se estimar o WCRT das Tarefas</a:t>
            </a:r>
          </a:p>
          <a:p>
            <a:pPr marL="1036312" indent="-518156" lvl="1">
              <a:lnSpc>
                <a:spcPts val="6719"/>
              </a:lnSpc>
              <a:buFont typeface="Arial"/>
              <a:buChar char="•"/>
            </a:pPr>
            <a:r>
              <a:rPr lang="en-US" sz="4799">
                <a:solidFill>
                  <a:srgbClr val="FDFDFD"/>
                </a:solidFill>
                <a:latin typeface="Open Sans Extra Bold"/>
              </a:rPr>
              <a:t>Considerou-se, para todos as Tarefas, uma janela deslizante de 10 Medições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09179">
            <a:off x="-3311841" y="-1349352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3584" y="1554292"/>
            <a:ext cx="9140831" cy="6841341"/>
          </a:xfrm>
          <a:custGeom>
            <a:avLst/>
            <a:gdLst/>
            <a:ahLst/>
            <a:cxnLst/>
            <a:rect r="r" b="b" t="t" l="l"/>
            <a:pathLst>
              <a:path h="6841341" w="9140831">
                <a:moveTo>
                  <a:pt x="0" y="0"/>
                </a:moveTo>
                <a:lnTo>
                  <a:pt x="9140832" y="0"/>
                </a:lnTo>
                <a:lnTo>
                  <a:pt x="9140832" y="6841341"/>
                </a:lnTo>
                <a:lnTo>
                  <a:pt x="0" y="684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51" t="0" r="-51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30917" y="8867775"/>
            <a:ext cx="12893994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750">
                <a:solidFill>
                  <a:srgbClr val="FFFFFF"/>
                </a:solidFill>
                <a:latin typeface="Poppins Bold Italics"/>
              </a:rPr>
              <a:t>Tarefa ShowScreen() com (m,k) firme de (10,7)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09179">
            <a:off x="-3311841" y="-1349352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3584" y="1554292"/>
            <a:ext cx="9140831" cy="6841341"/>
          </a:xfrm>
          <a:custGeom>
            <a:avLst/>
            <a:gdLst/>
            <a:ahLst/>
            <a:cxnLst/>
            <a:rect r="r" b="b" t="t" l="l"/>
            <a:pathLst>
              <a:path h="6841341" w="9140831">
                <a:moveTo>
                  <a:pt x="0" y="0"/>
                </a:moveTo>
                <a:lnTo>
                  <a:pt x="9140832" y="0"/>
                </a:lnTo>
                <a:lnTo>
                  <a:pt x="9140832" y="6841341"/>
                </a:lnTo>
                <a:lnTo>
                  <a:pt x="0" y="684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93" r="0" b="-149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30917" y="8867775"/>
            <a:ext cx="12893994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750">
                <a:solidFill>
                  <a:srgbClr val="FFFFFF"/>
                </a:solidFill>
                <a:latin typeface="Poppins Bold Italics"/>
              </a:rPr>
              <a:t>Tarefa readSensor() com (m,k) firme de (10,8)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09179">
            <a:off x="-3311841" y="-1349352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3584" y="1554292"/>
            <a:ext cx="9140831" cy="6841341"/>
          </a:xfrm>
          <a:custGeom>
            <a:avLst/>
            <a:gdLst/>
            <a:ahLst/>
            <a:cxnLst/>
            <a:rect r="r" b="b" t="t" l="l"/>
            <a:pathLst>
              <a:path h="6841341" w="9140831">
                <a:moveTo>
                  <a:pt x="0" y="0"/>
                </a:moveTo>
                <a:lnTo>
                  <a:pt x="9140832" y="0"/>
                </a:lnTo>
                <a:lnTo>
                  <a:pt x="9140832" y="6841341"/>
                </a:lnTo>
                <a:lnTo>
                  <a:pt x="0" y="684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03" r="0" b="-120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30917" y="8867775"/>
            <a:ext cx="12893994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750">
                <a:solidFill>
                  <a:srgbClr val="FFFFFF"/>
                </a:solidFill>
                <a:latin typeface="Poppins Bold Italics"/>
              </a:rPr>
              <a:t>Tarefa OpenValve() com (m,k) firme de (10,10)</a:t>
            </a:r>
          </a:p>
        </p:txBody>
      </p: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09179">
            <a:off x="-3311841" y="-1349352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3584" y="1554292"/>
            <a:ext cx="9140831" cy="6841341"/>
          </a:xfrm>
          <a:custGeom>
            <a:avLst/>
            <a:gdLst/>
            <a:ahLst/>
            <a:cxnLst/>
            <a:rect r="r" b="b" t="t" l="l"/>
            <a:pathLst>
              <a:path h="6841341" w="9140831">
                <a:moveTo>
                  <a:pt x="0" y="0"/>
                </a:moveTo>
                <a:lnTo>
                  <a:pt x="9140832" y="0"/>
                </a:lnTo>
                <a:lnTo>
                  <a:pt x="9140832" y="6841341"/>
                </a:lnTo>
                <a:lnTo>
                  <a:pt x="0" y="684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228" r="0" b="-122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30917" y="8867775"/>
            <a:ext cx="12893994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750">
                <a:solidFill>
                  <a:srgbClr val="FFFFFF"/>
                </a:solidFill>
                <a:latin typeface="Poppins Bold Italics"/>
              </a:rPr>
              <a:t>Tarefa CloseValve() com (m,k) firme de (10,10)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2925344" y="-1241720"/>
            <a:ext cx="8229600" cy="8229600"/>
          </a:xfrm>
          <a:custGeom>
            <a:avLst/>
            <a:gdLst/>
            <a:ahLst/>
            <a:cxnLst/>
            <a:rect r="r" b="b" t="t" l="l"/>
            <a:pathLst>
              <a:path h="8229600" w="8229600">
                <a:moveTo>
                  <a:pt x="0" y="0"/>
                </a:moveTo>
                <a:lnTo>
                  <a:pt x="8229600" y="0"/>
                </a:lnTo>
                <a:lnTo>
                  <a:pt x="822960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5209179">
            <a:off x="-3311841" y="-1349352"/>
            <a:ext cx="12648630" cy="12648630"/>
          </a:xfrm>
          <a:custGeom>
            <a:avLst/>
            <a:gdLst/>
            <a:ahLst/>
            <a:cxnLst/>
            <a:rect r="r" b="b" t="t" l="l"/>
            <a:pathLst>
              <a:path h="12648630" w="12648630">
                <a:moveTo>
                  <a:pt x="0" y="0"/>
                </a:moveTo>
                <a:lnTo>
                  <a:pt x="12648630" y="0"/>
                </a:lnTo>
                <a:lnTo>
                  <a:pt x="12648630" y="12648630"/>
                </a:lnTo>
                <a:lnTo>
                  <a:pt x="0" y="1264863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-10800000">
            <a:off x="2552464" y="-2396740"/>
            <a:ext cx="7415859" cy="7415859"/>
          </a:xfrm>
          <a:custGeom>
            <a:avLst/>
            <a:gdLst/>
            <a:ahLst/>
            <a:cxnLst/>
            <a:rect r="r" b="b" t="t" l="l"/>
            <a:pathLst>
              <a:path h="7415859" w="7415859">
                <a:moveTo>
                  <a:pt x="0" y="0"/>
                </a:moveTo>
                <a:lnTo>
                  <a:pt x="7415860" y="0"/>
                </a:lnTo>
                <a:lnTo>
                  <a:pt x="7415860" y="7415860"/>
                </a:lnTo>
                <a:lnTo>
                  <a:pt x="0" y="741586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573584" y="1554292"/>
            <a:ext cx="9140831" cy="6841341"/>
          </a:xfrm>
          <a:custGeom>
            <a:avLst/>
            <a:gdLst/>
            <a:ahLst/>
            <a:cxnLst/>
            <a:rect r="r" b="b" t="t" l="l"/>
            <a:pathLst>
              <a:path h="6841341" w="9140831">
                <a:moveTo>
                  <a:pt x="0" y="0"/>
                </a:moveTo>
                <a:lnTo>
                  <a:pt x="9140832" y="0"/>
                </a:lnTo>
                <a:lnTo>
                  <a:pt x="9140832" y="6841341"/>
                </a:lnTo>
                <a:lnTo>
                  <a:pt x="0" y="684134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1413" r="0" b="-1413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3230917" y="8867775"/>
            <a:ext cx="12893994" cy="676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250"/>
              </a:lnSpc>
            </a:pPr>
            <a:r>
              <a:rPr lang="en-US" sz="3750">
                <a:solidFill>
                  <a:srgbClr val="FFFFFF"/>
                </a:solidFill>
                <a:latin typeface="Poppins Bold Italics"/>
              </a:rPr>
              <a:t>Tarefa ButtonInterrupt() com (m,k) firme de (10,10)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-1352220"/>
            <a:ext cx="3537731" cy="3537731"/>
          </a:xfrm>
          <a:custGeom>
            <a:avLst/>
            <a:gdLst/>
            <a:ahLst/>
            <a:cxnLst/>
            <a:rect r="r" b="b" t="t" l="l"/>
            <a:pathLst>
              <a:path h="3537731" w="3537731">
                <a:moveTo>
                  <a:pt x="0" y="0"/>
                </a:moveTo>
                <a:lnTo>
                  <a:pt x="3537731" y="0"/>
                </a:lnTo>
                <a:lnTo>
                  <a:pt x="3537731" y="3537731"/>
                </a:lnTo>
                <a:lnTo>
                  <a:pt x="0" y="353773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25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462018" y="3961949"/>
            <a:ext cx="7363963" cy="26695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120"/>
              </a:lnSpc>
            </a:pPr>
            <a:r>
              <a:rPr lang="en-US" sz="9200" spc="-230">
                <a:solidFill>
                  <a:srgbClr val="FFFFFF"/>
                </a:solidFill>
                <a:latin typeface="Poppins Ultra-Bold"/>
              </a:rPr>
              <a:t>Muito obrigado!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90858" y="2906121"/>
            <a:ext cx="7479499" cy="4863096"/>
          </a:xfrm>
          <a:custGeom>
            <a:avLst/>
            <a:gdLst/>
            <a:ahLst/>
            <a:cxnLst/>
            <a:rect r="r" b="b" t="t" l="l"/>
            <a:pathLst>
              <a:path h="4863096" w="7479499">
                <a:moveTo>
                  <a:pt x="0" y="0"/>
                </a:moveTo>
                <a:lnTo>
                  <a:pt x="7479499" y="0"/>
                </a:lnTo>
                <a:lnTo>
                  <a:pt x="7479499" y="4863096"/>
                </a:lnTo>
                <a:lnTo>
                  <a:pt x="0" y="4863096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0443235" y="2751518"/>
            <a:ext cx="6135031" cy="5172303"/>
          </a:xfrm>
          <a:custGeom>
            <a:avLst/>
            <a:gdLst/>
            <a:ahLst/>
            <a:cxnLst/>
            <a:rect r="r" b="b" t="t" l="l"/>
            <a:pathLst>
              <a:path h="5172303" w="6135031">
                <a:moveTo>
                  <a:pt x="0" y="0"/>
                </a:moveTo>
                <a:lnTo>
                  <a:pt x="6135030" y="0"/>
                </a:lnTo>
                <a:lnTo>
                  <a:pt x="6135030" y="5172302"/>
                </a:lnTo>
                <a:lnTo>
                  <a:pt x="0" y="517230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2471624" y="660979"/>
            <a:ext cx="18056457" cy="1143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250"/>
              </a:lnSpc>
            </a:pPr>
            <a:r>
              <a:rPr lang="en-US" sz="7500" spc="-187">
                <a:solidFill>
                  <a:srgbClr val="FFFFFF"/>
                </a:solidFill>
                <a:latin typeface="Poppins Bold"/>
              </a:rPr>
              <a:t>Componentes do sistema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3973740" y="8398817"/>
            <a:ext cx="656868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Extra Bold"/>
              </a:rPr>
              <a:t>Tela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1298628" y="8219747"/>
            <a:ext cx="4424244" cy="3962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sz="2399">
                <a:solidFill>
                  <a:srgbClr val="FFFFFF"/>
                </a:solidFill>
                <a:latin typeface="Open Sans Extra Bold"/>
              </a:rPr>
              <a:t>Módulo regulador de tensão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3793526" y="-158938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4" y="0"/>
                </a:lnTo>
                <a:lnTo>
                  <a:pt x="13465774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-5400000">
            <a:off x="-6200299" y="-1589387"/>
            <a:ext cx="13465774" cy="13465774"/>
          </a:xfrm>
          <a:custGeom>
            <a:avLst/>
            <a:gdLst/>
            <a:ahLst/>
            <a:cxnLst/>
            <a:rect r="r" b="b" t="t" l="l"/>
            <a:pathLst>
              <a:path h="13465774" w="13465774">
                <a:moveTo>
                  <a:pt x="0" y="0"/>
                </a:moveTo>
                <a:lnTo>
                  <a:pt x="13465773" y="0"/>
                </a:lnTo>
                <a:lnTo>
                  <a:pt x="13465773" y="13465774"/>
                </a:lnTo>
                <a:lnTo>
                  <a:pt x="0" y="1346577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2587" y="305695"/>
            <a:ext cx="7626782" cy="2137786"/>
            <a:chOff x="0" y="0"/>
            <a:chExt cx="1874780" cy="5255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74780" cy="525500"/>
            </a:xfrm>
            <a:custGeom>
              <a:avLst/>
              <a:gdLst/>
              <a:ahLst/>
              <a:cxnLst/>
              <a:rect r="r" b="b" t="t" l="l"/>
              <a:pathLst>
                <a:path h="525500" w="1874780">
                  <a:moveTo>
                    <a:pt x="51770" y="0"/>
                  </a:moveTo>
                  <a:lnTo>
                    <a:pt x="1823010" y="0"/>
                  </a:lnTo>
                  <a:cubicBezTo>
                    <a:pt x="1851602" y="0"/>
                    <a:pt x="1874780" y="23178"/>
                    <a:pt x="1874780" y="51770"/>
                  </a:cubicBezTo>
                  <a:lnTo>
                    <a:pt x="1874780" y="473731"/>
                  </a:lnTo>
                  <a:cubicBezTo>
                    <a:pt x="1874780" y="502322"/>
                    <a:pt x="1851602" y="525500"/>
                    <a:pt x="1823010" y="525500"/>
                  </a:cubicBezTo>
                  <a:lnTo>
                    <a:pt x="51770" y="525500"/>
                  </a:lnTo>
                  <a:cubicBezTo>
                    <a:pt x="38040" y="525500"/>
                    <a:pt x="24872" y="520046"/>
                    <a:pt x="15163" y="510337"/>
                  </a:cubicBezTo>
                  <a:cubicBezTo>
                    <a:pt x="5454" y="500629"/>
                    <a:pt x="0" y="487461"/>
                    <a:pt x="0" y="473731"/>
                  </a:cubicBezTo>
                  <a:lnTo>
                    <a:pt x="0" y="51770"/>
                  </a:lnTo>
                  <a:cubicBezTo>
                    <a:pt x="0" y="23178"/>
                    <a:pt x="23178" y="0"/>
                    <a:pt x="51770" y="0"/>
                  </a:cubicBezTo>
                  <a:close/>
                </a:path>
              </a:pathLst>
            </a:custGeom>
            <a:solidFill>
              <a:srgbClr val="010817">
                <a:alpha val="44706"/>
              </a:srgbClr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4085575" y="1215474"/>
            <a:ext cx="10116851" cy="8664729"/>
          </a:xfrm>
          <a:custGeom>
            <a:avLst/>
            <a:gdLst/>
            <a:ahLst/>
            <a:cxnLst/>
            <a:rect r="r" b="b" t="t" l="l"/>
            <a:pathLst>
              <a:path h="8664729" w="10116851">
                <a:moveTo>
                  <a:pt x="0" y="0"/>
                </a:moveTo>
                <a:lnTo>
                  <a:pt x="10116850" y="0"/>
                </a:lnTo>
                <a:lnTo>
                  <a:pt x="10116850" y="8664729"/>
                </a:lnTo>
                <a:lnTo>
                  <a:pt x="0" y="866472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6490240" y="200920"/>
            <a:ext cx="4447630" cy="67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50"/>
              </a:lnSpc>
            </a:pPr>
            <a:r>
              <a:rPr lang="en-US" sz="3750">
                <a:solidFill>
                  <a:srgbClr val="FFFFFF"/>
                </a:solidFill>
                <a:latin typeface="Poppins Bold Italics"/>
              </a:rPr>
              <a:t>Esquema Elétrico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8680033" y="361950"/>
            <a:ext cx="7254424" cy="9672565"/>
          </a:xfrm>
          <a:custGeom>
            <a:avLst/>
            <a:gdLst/>
            <a:ahLst/>
            <a:cxnLst/>
            <a:rect r="r" b="b" t="t" l="l"/>
            <a:pathLst>
              <a:path h="9672565" w="7254424">
                <a:moveTo>
                  <a:pt x="0" y="0"/>
                </a:moveTo>
                <a:lnTo>
                  <a:pt x="7254424" y="0"/>
                </a:lnTo>
                <a:lnTo>
                  <a:pt x="7254424" y="9672565"/>
                </a:lnTo>
                <a:lnTo>
                  <a:pt x="0" y="967256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00842" y="2698114"/>
            <a:ext cx="6362892" cy="490029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9460"/>
              </a:lnSpc>
            </a:pPr>
            <a:r>
              <a:rPr lang="en-US" sz="8600" spc="-215">
                <a:solidFill>
                  <a:srgbClr val="FFFFFF"/>
                </a:solidFill>
                <a:latin typeface="Poppins Ultra-Bold"/>
              </a:rPr>
              <a:t>Sistema completo na bancada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5400000">
            <a:off x="4520200" y="-2837071"/>
            <a:ext cx="8978142" cy="15961141"/>
          </a:xfrm>
          <a:custGeom>
            <a:avLst/>
            <a:gdLst/>
            <a:ahLst/>
            <a:cxnLst/>
            <a:rect r="r" b="b" t="t" l="l"/>
            <a:pathLst>
              <a:path h="15961141" w="8978142">
                <a:moveTo>
                  <a:pt x="0" y="0"/>
                </a:moveTo>
                <a:lnTo>
                  <a:pt x="8978142" y="0"/>
                </a:lnTo>
                <a:lnTo>
                  <a:pt x="8978142" y="15961142"/>
                </a:lnTo>
                <a:lnTo>
                  <a:pt x="0" y="1596114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682309" y="361950"/>
            <a:ext cx="16923381" cy="9519402"/>
          </a:xfrm>
          <a:custGeom>
            <a:avLst/>
            <a:gdLst/>
            <a:ahLst/>
            <a:cxnLst/>
            <a:rect r="r" b="b" t="t" l="l"/>
            <a:pathLst>
              <a:path h="9519402" w="16923381">
                <a:moveTo>
                  <a:pt x="0" y="0"/>
                </a:moveTo>
                <a:lnTo>
                  <a:pt x="16923382" y="0"/>
                </a:lnTo>
                <a:lnTo>
                  <a:pt x="16923382" y="9519402"/>
                </a:lnTo>
                <a:lnTo>
                  <a:pt x="0" y="95194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01081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5143500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28700" y="1232482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-2491638"/>
            <a:ext cx="5707176" cy="5707176"/>
          </a:xfrm>
          <a:custGeom>
            <a:avLst/>
            <a:gdLst/>
            <a:ahLst/>
            <a:cxnLst/>
            <a:rect r="r" b="b" t="t" l="l"/>
            <a:pathLst>
              <a:path h="5707176" w="5707176">
                <a:moveTo>
                  <a:pt x="0" y="0"/>
                </a:moveTo>
                <a:lnTo>
                  <a:pt x="5707176" y="0"/>
                </a:lnTo>
                <a:lnTo>
                  <a:pt x="5707176" y="5707176"/>
                </a:lnTo>
                <a:lnTo>
                  <a:pt x="0" y="570717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9999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5" id="5">
            <a:hlinkClick action="ppaction://media"/>
          </p:cNvPr>
          <p:cNvPicPr>
            <a:picLocks noChangeAspect="true"/>
          </p:cNvPicPr>
          <p:nvPr>
            <a:videoFile r:link="rId5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4"/>
          <a:srcRect l="0" t="657" r="0" b="657"/>
          <a:stretch>
            <a:fillRect/>
          </a:stretch>
        </p:blipFill>
        <p:spPr>
          <a:xfrm flipH="false" flipV="false" rot="0">
            <a:off x="5885535" y="306491"/>
            <a:ext cx="5514190" cy="9674018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DAFnrbh5Gzs</dc:identifier>
  <dcterms:modified xsi:type="dcterms:W3CDTF">2011-08-01T06:04:30Z</dcterms:modified>
  <cp:revision>1</cp:revision>
  <dc:title>Sistemas em tempo real</dc:title>
</cp:coreProperties>
</file>